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57" r:id="rId6"/>
    <p:sldId id="258" r:id="rId7"/>
    <p:sldId id="259" r:id="rId8"/>
    <p:sldId id="260" r:id="rId9"/>
    <p:sldId id="267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ADEA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91" autoAdjust="0"/>
    <p:restoredTop sz="94660"/>
  </p:normalViewPr>
  <p:slideViewPr>
    <p:cSldViewPr>
      <p:cViewPr varScale="1">
        <p:scale>
          <a:sx n="106" d="100"/>
          <a:sy n="106" d="100"/>
        </p:scale>
        <p:origin x="92" y="12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79" y="182879"/>
            <a:ext cx="8778240" cy="6492240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485" y="882376"/>
            <a:ext cx="747522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6000" b="1" cap="all" baseline="0">
                <a:solidFill>
                  <a:srgbClr val="FFFFFF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148" y="3869635"/>
            <a:ext cx="6575895" cy="1388165"/>
          </a:xfrm>
        </p:spPr>
        <p:txBody>
          <a:bodyPr>
            <a:normAutofit/>
          </a:bodyPr>
          <a:lstStyle>
            <a:lvl1pPr marL="0" indent="0" algn="ctr">
              <a:spcBef>
                <a:spcPts val="1000"/>
              </a:spcBef>
              <a:buNone/>
              <a:defRPr sz="1800">
                <a:solidFill>
                  <a:srgbClr val="FFFFFF"/>
                </a:solidFill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3302334-7E8B-4320-A1E2-4B05AC15A670}" type="datetimeFigureOut">
              <a:rPr lang="fr-FR" smtClean="0"/>
              <a:pPr/>
              <a:t>01/05/2022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995" y="3733800"/>
            <a:ext cx="61722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5024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01/05/2022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67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743075" cy="5410200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0" y="762000"/>
            <a:ext cx="5572125" cy="541020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01/05/2022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7763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000"/>
              </a:spcBef>
              <a:defRPr/>
            </a:lvl1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01/05/2022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4325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818" y="1173575"/>
            <a:ext cx="747522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6000" b="0" cap="all" baseline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446" y="4154520"/>
            <a:ext cx="6576822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01/05/2022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  <p:cxnSp>
        <p:nvCxnSpPr>
          <p:cNvPr id="7" name="Straight Connector 6"/>
          <p:cNvCxnSpPr/>
          <p:nvPr/>
        </p:nvCxnSpPr>
        <p:spPr>
          <a:xfrm>
            <a:off x="1485900" y="4020408"/>
            <a:ext cx="61722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87941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0" y="2057399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709" y="2057400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01/05/2022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4475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2001511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7250" y="2721483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1880" y="1999032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1880" y="2719322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01/05/2022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75418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01/05/2022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94122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01/05/2022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28689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9314" y="1097280"/>
            <a:ext cx="4149638" cy="46634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92608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01/05/2022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4822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19107" y="1069847"/>
            <a:ext cx="4257703" cy="4645153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01/05/2022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95091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80" y="182880"/>
            <a:ext cx="8778240" cy="64922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1" y="2057400"/>
            <a:ext cx="7404653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7247" y="6223829"/>
            <a:ext cx="17468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fld id="{73302334-7E8B-4320-A1E2-4B05AC15A670}" type="datetimeFigureOut">
              <a:rPr lang="fr-FR" smtClean="0"/>
              <a:pPr/>
              <a:t>01/05/2022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61861" y="6223829"/>
            <a:ext cx="35383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148" y="6223829"/>
            <a:ext cx="12796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5405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37160" algn="l" defTabSz="6858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2012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1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3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5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7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umni.fr/video/bretagne-que-voir-et-que-faire#containerType=program&amp;containerSlug=ca-bouge-en-france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umni.fr/video/midi-pyrenees-que-voir-et-que-faire#containerType=program&amp;containerSlug=ca-bouge-en-france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A3D33014-282B-4F20-ABDF-FF657AF288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2576" y="0"/>
            <a:ext cx="10581251" cy="6885384"/>
          </a:xfrm>
          <a:prstGeom prst="rect">
            <a:avLst/>
          </a:prstGeom>
        </p:spPr>
      </p:pic>
      <p:sp>
        <p:nvSpPr>
          <p:cNvPr id="448" name="Titre 447"/>
          <p:cNvSpPr>
            <a:spLocks noGrp="1"/>
          </p:cNvSpPr>
          <p:nvPr>
            <p:ph type="ctrTitle"/>
          </p:nvPr>
        </p:nvSpPr>
        <p:spPr>
          <a:xfrm>
            <a:off x="0" y="404664"/>
            <a:ext cx="4832448" cy="1368152"/>
          </a:xfrm>
          <a:solidFill>
            <a:srgbClr val="FFFFCC"/>
          </a:solidFill>
          <a:ln w="28575"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fr-FR" sz="4400" b="1" dirty="0">
                <a:solidFill>
                  <a:srgbClr val="00B0F0"/>
                </a:solidFill>
              </a:rPr>
              <a:t>Les vacances de Laure et Liam</a:t>
            </a:r>
          </a:p>
        </p:txBody>
      </p:sp>
      <p:sp>
        <p:nvSpPr>
          <p:cNvPr id="449" name="Sous-titre 448"/>
          <p:cNvSpPr>
            <a:spLocks noGrp="1"/>
          </p:cNvSpPr>
          <p:nvPr>
            <p:ph type="subTitle" idx="1"/>
          </p:nvPr>
        </p:nvSpPr>
        <p:spPr>
          <a:xfrm>
            <a:off x="7092280" y="3411524"/>
            <a:ext cx="1941984" cy="720080"/>
          </a:xfrm>
          <a:solidFill>
            <a:schemeClr val="bg1"/>
          </a:solidFill>
          <a:ln w="76200">
            <a:solidFill>
              <a:srgbClr val="C00000"/>
            </a:solidFill>
          </a:ln>
        </p:spPr>
        <p:txBody>
          <a:bodyPr>
            <a:normAutofit/>
          </a:bodyPr>
          <a:lstStyle/>
          <a:p>
            <a:r>
              <a:rPr lang="fr-FR" sz="3600" dirty="0">
                <a:solidFill>
                  <a:schemeClr val="tx1"/>
                </a:solidFill>
                <a:latin typeface="Arial Black" panose="020B0A04020102020204" pitchFamily="34" charset="0"/>
              </a:rPr>
              <a:t>Jour 1</a:t>
            </a:r>
            <a:endParaRPr lang="fr-FR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73E7670-923B-4901-A053-8510B254E2DC}"/>
              </a:ext>
            </a:extLst>
          </p:cNvPr>
          <p:cNvSpPr/>
          <p:nvPr/>
        </p:nvSpPr>
        <p:spPr>
          <a:xfrm>
            <a:off x="8028384" y="4149080"/>
            <a:ext cx="72008" cy="136815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6A30C3B-572D-4BDE-AF4C-0DCB6411BA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624736"/>
          </a:xfrm>
        </p:spPr>
        <p:txBody>
          <a:bodyPr>
            <a:normAutofit/>
          </a:bodyPr>
          <a:lstStyle/>
          <a:p>
            <a:pPr marL="45720" lvl="0" indent="0" algn="ctr">
              <a:lnSpc>
                <a:spcPct val="90000"/>
              </a:lnSpc>
              <a:spcBef>
                <a:spcPts val="1800"/>
              </a:spcBef>
              <a:buSzPct val="80000"/>
              <a:buNone/>
            </a:pPr>
            <a:r>
              <a:rPr lang="fr-FR" sz="4000" b="1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Introduction</a:t>
            </a:r>
          </a:p>
          <a:p>
            <a:pPr marL="45720" lvl="0" indent="0">
              <a:lnSpc>
                <a:spcPct val="90000"/>
              </a:lnSpc>
              <a:spcBef>
                <a:spcPts val="1800"/>
              </a:spcBef>
              <a:buSzPct val="80000"/>
              <a:buNone/>
            </a:pPr>
            <a:endParaRPr lang="fr-FR" sz="2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" lvl="0" indent="0">
              <a:lnSpc>
                <a:spcPct val="90000"/>
              </a:lnSpc>
              <a:spcBef>
                <a:spcPts val="1800"/>
              </a:spcBef>
              <a:buSzPct val="80000"/>
              <a:buNone/>
            </a:pPr>
            <a:r>
              <a:rPr lang="fr-FR" sz="2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L’école est finie ! </a:t>
            </a:r>
          </a:p>
          <a:p>
            <a:pPr marL="45720" lvl="0" indent="0">
              <a:lnSpc>
                <a:spcPct val="90000"/>
              </a:lnSpc>
              <a:spcBef>
                <a:spcPts val="1800"/>
              </a:spcBef>
              <a:buSzPct val="80000"/>
              <a:buNone/>
            </a:pPr>
            <a:r>
              <a:rPr lang="fr-FR" sz="2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L’année de CE2 est terminée pour Liam et Laure. Ils ont toutes les vacances pour se détendre et préparer leur rentrée au CM1. </a:t>
            </a:r>
          </a:p>
          <a:p>
            <a:pPr marL="45720" lvl="0" indent="0">
              <a:lnSpc>
                <a:spcPct val="90000"/>
              </a:lnSpc>
              <a:spcBef>
                <a:spcPts val="1800"/>
              </a:spcBef>
              <a:buSzPct val="80000"/>
              <a:buNone/>
            </a:pPr>
            <a:r>
              <a:rPr lang="fr-FR" sz="2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Leurs parents sont amis et tout le monde part en vacances ensemble !</a:t>
            </a:r>
          </a:p>
          <a:p>
            <a:pPr marL="45720" lvl="0" indent="0">
              <a:lnSpc>
                <a:spcPct val="90000"/>
              </a:lnSpc>
              <a:spcBef>
                <a:spcPts val="1800"/>
              </a:spcBef>
              <a:buSzPct val="80000"/>
              <a:buNone/>
            </a:pPr>
            <a:r>
              <a:rPr lang="fr-FR" sz="2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Laure a un petit frère et Liam a 1 petite sœur.</a:t>
            </a:r>
          </a:p>
          <a:p>
            <a:pPr marL="45720" lvl="0" indent="0">
              <a:lnSpc>
                <a:spcPct val="90000"/>
              </a:lnSpc>
              <a:spcBef>
                <a:spcPts val="1800"/>
              </a:spcBef>
              <a:buSzPct val="80000"/>
              <a:buNone/>
            </a:pPr>
            <a:endParaRPr lang="fr-FR" sz="2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" lvl="0" indent="0">
              <a:lnSpc>
                <a:spcPct val="90000"/>
              </a:lnSpc>
              <a:spcBef>
                <a:spcPts val="1800"/>
              </a:spcBef>
              <a:buSzPct val="80000"/>
              <a:buNone/>
            </a:pPr>
            <a:r>
              <a:rPr lang="fr-FR" sz="2800" b="1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Voici l’histoire de leur été…</a:t>
            </a:r>
          </a:p>
          <a:p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96D6C42F-BD0E-4BB3-B354-2E796647458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1484784"/>
            <a:ext cx="519609" cy="93610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B915837-5C3B-4DC8-AEBF-7460EBB7189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1484784"/>
            <a:ext cx="602515" cy="9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7189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CD9FB7-4800-465B-A485-EB3CB23D0B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br>
              <a:rPr lang="fr-FR" sz="1100" dirty="0"/>
            </a:br>
            <a:br>
              <a:rPr lang="fr-FR" sz="1100" dirty="0"/>
            </a:br>
            <a:r>
              <a:rPr lang="fr-FR" sz="1100" dirty="0"/>
              <a:t>                                                       </a:t>
            </a:r>
            <a:br>
              <a:rPr lang="fr-FR" sz="1100" dirty="0"/>
            </a:br>
            <a:r>
              <a:rPr lang="fr-FR" sz="1100" dirty="0"/>
              <a:t>                                          </a:t>
            </a:r>
            <a:r>
              <a:rPr lang="fr-FR" b="1" dirty="0">
                <a:solidFill>
                  <a:srgbClr val="00B0F0"/>
                </a:solidFill>
              </a:rPr>
              <a:t>Où partent-ils en vacances ?</a:t>
            </a:r>
            <a:br>
              <a:rPr lang="fr-FR" b="1" dirty="0">
                <a:solidFill>
                  <a:srgbClr val="00B0F0"/>
                </a:solidFill>
              </a:rPr>
            </a:br>
            <a:br>
              <a:rPr lang="fr-FR" sz="1100" b="1" dirty="0">
                <a:solidFill>
                  <a:srgbClr val="00B0F0"/>
                </a:solidFill>
              </a:rPr>
            </a:br>
            <a:endParaRPr lang="fr-FR" sz="1100" b="1" dirty="0">
              <a:solidFill>
                <a:srgbClr val="00B0F0"/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6A30C3B-572D-4BDE-AF4C-0DCB6411BA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prstClr val="black"/>
                </a:solidFill>
                <a:ea typeface="+mj-ea"/>
                <a:cs typeface="+mj-cs"/>
              </a:rPr>
              <a:t>Clique sur le lien pour découvrir où les parents ont décidé de passer la première partie des vacances.</a:t>
            </a:r>
          </a:p>
          <a:p>
            <a:pPr marL="0" indent="0" algn="ctr">
              <a:buNone/>
            </a:pPr>
            <a:r>
              <a:rPr lang="fr-FR" sz="1600" dirty="0">
                <a:hlinkClick r:id="rId3"/>
              </a:rPr>
              <a:t>https://www.lumni.fr/video/bretagne-que-voir-et-que-faire#containerType=program&amp;containerSlug=ca-bouge-en-france</a:t>
            </a:r>
            <a:endParaRPr lang="fr-FR" sz="1600" dirty="0"/>
          </a:p>
          <a:p>
            <a:pPr marL="0" indent="0" algn="ctr">
              <a:buNone/>
            </a:pPr>
            <a:endParaRPr lang="fr-FR" sz="1600" dirty="0"/>
          </a:p>
          <a:p>
            <a:pPr marL="0" indent="0">
              <a:buNone/>
            </a:pPr>
            <a:r>
              <a:rPr lang="fr-FR" sz="2800" b="1" dirty="0">
                <a:solidFill>
                  <a:prstClr val="black"/>
                </a:solidFill>
                <a:highlight>
                  <a:srgbClr val="C0C0C0"/>
                </a:highlight>
                <a:ea typeface="+mj-ea"/>
                <a:cs typeface="+mj-cs"/>
              </a:rPr>
              <a:t>Défi 1 :</a:t>
            </a:r>
          </a:p>
          <a:p>
            <a:pPr marL="0" indent="0">
              <a:buNone/>
            </a:pPr>
            <a:r>
              <a:rPr lang="fr-FR" sz="2800" b="1" dirty="0">
                <a:solidFill>
                  <a:prstClr val="black"/>
                </a:solidFill>
                <a:ea typeface="+mj-ea"/>
                <a:cs typeface="+mj-cs"/>
              </a:rPr>
              <a:t>Écris cinq sports que Laure pourra faire. </a:t>
            </a:r>
          </a:p>
          <a:p>
            <a:pPr marL="0" indent="0">
              <a:buNone/>
            </a:pPr>
            <a:endParaRPr lang="fr-FR" sz="2800" b="1" dirty="0">
              <a:hlinkClick r:id="rId3"/>
            </a:endParaRPr>
          </a:p>
          <a:p>
            <a:pPr marL="0" indent="0" algn="ctr">
              <a:buNone/>
            </a:pP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8192554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CD9FB7-4800-465B-A485-EB3CB23D0B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br>
              <a:rPr lang="fr-FR" sz="1100" dirty="0"/>
            </a:br>
            <a:br>
              <a:rPr lang="fr-FR" sz="1100" dirty="0"/>
            </a:br>
            <a:r>
              <a:rPr lang="fr-FR" sz="1100" dirty="0"/>
              <a:t>                                                       </a:t>
            </a:r>
            <a:br>
              <a:rPr lang="fr-FR" sz="1100" dirty="0"/>
            </a:br>
            <a:r>
              <a:rPr lang="fr-FR" sz="1100" dirty="0"/>
              <a:t>                                          </a:t>
            </a:r>
            <a:r>
              <a:rPr lang="fr-FR" b="1" dirty="0">
                <a:solidFill>
                  <a:srgbClr val="00B0F0"/>
                </a:solidFill>
              </a:rPr>
              <a:t>Où partent-ils en vacances ?</a:t>
            </a:r>
            <a:br>
              <a:rPr lang="fr-FR" b="1" dirty="0">
                <a:solidFill>
                  <a:srgbClr val="00B0F0"/>
                </a:solidFill>
              </a:rPr>
            </a:br>
            <a:br>
              <a:rPr lang="fr-FR" sz="1100" b="1" dirty="0">
                <a:solidFill>
                  <a:srgbClr val="00B0F0"/>
                </a:solidFill>
              </a:rPr>
            </a:br>
            <a:endParaRPr lang="fr-FR" sz="1100" b="1" dirty="0">
              <a:solidFill>
                <a:srgbClr val="00B0F0"/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6A30C3B-572D-4BDE-AF4C-0DCB6411BA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prstClr val="black"/>
                </a:solidFill>
                <a:ea typeface="+mj-ea"/>
                <a:cs typeface="+mj-cs"/>
              </a:rPr>
              <a:t>Clique sur le lien pour découvrir où ils iront ensuite :</a:t>
            </a:r>
          </a:p>
          <a:p>
            <a:pPr marL="0" indent="0" algn="ctr">
              <a:buNone/>
            </a:pPr>
            <a:r>
              <a:rPr lang="fr-FR" sz="1600" dirty="0">
                <a:hlinkClick r:id="rId3"/>
              </a:rPr>
              <a:t>https://www.lumni.fr/video/midi-pyrenees-que-voir-et-que-faire#containerType=program&amp;containerSlug=ca-bouge-en-france</a:t>
            </a:r>
            <a:endParaRPr lang="fr-FR" sz="1600" dirty="0"/>
          </a:p>
          <a:p>
            <a:pPr marL="0" indent="0" algn="ctr">
              <a:buNone/>
            </a:pPr>
            <a:endParaRPr lang="fr-FR" sz="1600" b="1" dirty="0">
              <a:solidFill>
                <a:prstClr val="black"/>
              </a:solidFill>
              <a:highlight>
                <a:srgbClr val="C0C0C0"/>
              </a:highlight>
              <a:ea typeface="+mj-ea"/>
              <a:cs typeface="+mj-cs"/>
            </a:endParaRPr>
          </a:p>
          <a:p>
            <a:pPr marL="0" indent="0">
              <a:buNone/>
            </a:pPr>
            <a:r>
              <a:rPr lang="fr-FR" sz="2800" b="1" dirty="0">
                <a:solidFill>
                  <a:prstClr val="black"/>
                </a:solidFill>
                <a:highlight>
                  <a:srgbClr val="C0C0C0"/>
                </a:highlight>
                <a:ea typeface="+mj-ea"/>
                <a:cs typeface="+mj-cs"/>
              </a:rPr>
              <a:t>Défi 2 :</a:t>
            </a:r>
          </a:p>
          <a:p>
            <a:pPr marL="0" indent="0">
              <a:buNone/>
            </a:pPr>
            <a:r>
              <a:rPr lang="fr-FR" sz="2800" b="1" dirty="0">
                <a:solidFill>
                  <a:prstClr val="black"/>
                </a:solidFill>
                <a:ea typeface="+mj-ea"/>
                <a:cs typeface="+mj-cs"/>
              </a:rPr>
              <a:t>Écrire cinq lieux ou endroits qu’ils pourront découvrir ou visiter.</a:t>
            </a:r>
          </a:p>
          <a:p>
            <a:pPr marL="0" indent="0">
              <a:buNone/>
            </a:pP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9226896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CD9FB7-4800-465B-A485-EB3CB23D0B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fr-FR" sz="1100" dirty="0"/>
              <a:t>                                                       </a:t>
            </a:r>
            <a:br>
              <a:rPr lang="fr-FR" sz="1100" dirty="0"/>
            </a:br>
            <a:r>
              <a:rPr lang="fr-FR" sz="1100" dirty="0"/>
              <a:t>                  </a:t>
            </a:r>
            <a:r>
              <a:rPr lang="fr-FR" b="1" dirty="0">
                <a:solidFill>
                  <a:srgbClr val="00B0F0"/>
                </a:solidFill>
              </a:rPr>
              <a:t>Combien coûteront ces vacances ?</a:t>
            </a:r>
            <a:br>
              <a:rPr lang="fr-FR" b="1" dirty="0">
                <a:solidFill>
                  <a:srgbClr val="00B0F0"/>
                </a:solidFill>
              </a:rPr>
            </a:br>
            <a:br>
              <a:rPr lang="fr-FR" sz="1100" b="1" dirty="0">
                <a:solidFill>
                  <a:srgbClr val="00B0F0"/>
                </a:solidFill>
              </a:rPr>
            </a:br>
            <a:endParaRPr lang="fr-FR" sz="1100" b="1" dirty="0">
              <a:solidFill>
                <a:srgbClr val="00B0F0"/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6A30C3B-572D-4BDE-AF4C-0DCB6411BA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57321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fr-FR" sz="900" dirty="0">
              <a:solidFill>
                <a:prstClr val="black"/>
              </a:solidFill>
              <a:ea typeface="+mj-ea"/>
              <a:cs typeface="+mj-cs"/>
            </a:endParaRPr>
          </a:p>
          <a:p>
            <a:pPr marL="0" indent="0">
              <a:buNone/>
            </a:pPr>
            <a:r>
              <a:rPr lang="fr-FR" sz="2400" dirty="0">
                <a:solidFill>
                  <a:prstClr val="black"/>
                </a:solidFill>
                <a:ea typeface="+mj-ea"/>
                <a:cs typeface="+mj-cs"/>
              </a:rPr>
              <a:t>Les deux familles partent en camping pendant 2 semaines : </a:t>
            </a:r>
          </a:p>
          <a:p>
            <a:pPr marL="0" indent="0">
              <a:buNone/>
            </a:pPr>
            <a:r>
              <a:rPr lang="fr-FR" sz="2400" dirty="0">
                <a:solidFill>
                  <a:prstClr val="black"/>
                </a:solidFill>
                <a:ea typeface="+mj-ea"/>
                <a:cs typeface="+mj-cs"/>
              </a:rPr>
              <a:t>la semaine 5 du mois de juillet et la semaine 1 du mois d’août.</a:t>
            </a:r>
          </a:p>
          <a:p>
            <a:pPr marL="0" indent="0">
              <a:buNone/>
            </a:pPr>
            <a:endParaRPr lang="fr-FR" sz="2400" b="1" dirty="0">
              <a:solidFill>
                <a:prstClr val="black"/>
              </a:solidFill>
              <a:ea typeface="+mj-ea"/>
              <a:cs typeface="+mj-cs"/>
            </a:endParaRPr>
          </a:p>
          <a:p>
            <a:pPr marL="0" indent="0">
              <a:buNone/>
            </a:pPr>
            <a:endParaRPr lang="fr-FR" sz="2400" b="1" dirty="0">
              <a:solidFill>
                <a:prstClr val="black"/>
              </a:solidFill>
              <a:ea typeface="+mj-ea"/>
              <a:cs typeface="+mj-cs"/>
            </a:endParaRPr>
          </a:p>
          <a:p>
            <a:pPr marL="0" indent="0">
              <a:buNone/>
            </a:pPr>
            <a:endParaRPr lang="fr-FR" sz="2400" b="1" dirty="0">
              <a:solidFill>
                <a:prstClr val="black"/>
              </a:solidFill>
              <a:ea typeface="+mj-ea"/>
              <a:cs typeface="+mj-cs"/>
            </a:endParaRPr>
          </a:p>
          <a:p>
            <a:pPr marL="0" indent="0">
              <a:buNone/>
            </a:pPr>
            <a:endParaRPr lang="fr-FR" sz="2400" b="1" dirty="0">
              <a:solidFill>
                <a:prstClr val="black"/>
              </a:solidFill>
              <a:highlight>
                <a:srgbClr val="C0C0C0"/>
              </a:highlight>
              <a:ea typeface="+mj-ea"/>
              <a:cs typeface="+mj-cs"/>
            </a:endParaRPr>
          </a:p>
          <a:p>
            <a:pPr marL="0" indent="0">
              <a:buNone/>
            </a:pPr>
            <a:endParaRPr lang="fr-FR" sz="2400" b="1" dirty="0">
              <a:solidFill>
                <a:prstClr val="black"/>
              </a:solidFill>
              <a:highlight>
                <a:srgbClr val="C0C0C0"/>
              </a:highlight>
              <a:ea typeface="+mj-ea"/>
              <a:cs typeface="+mj-cs"/>
            </a:endParaRPr>
          </a:p>
          <a:p>
            <a:pPr marL="0" indent="0">
              <a:buNone/>
            </a:pPr>
            <a:endParaRPr lang="fr-FR" sz="2400" b="1" dirty="0">
              <a:solidFill>
                <a:prstClr val="black"/>
              </a:solidFill>
              <a:highlight>
                <a:srgbClr val="C0C0C0"/>
              </a:highlight>
              <a:ea typeface="+mj-ea"/>
              <a:cs typeface="+mj-cs"/>
            </a:endParaRPr>
          </a:p>
          <a:p>
            <a:pPr marL="0" indent="0">
              <a:buNone/>
            </a:pPr>
            <a:r>
              <a:rPr lang="fr-FR" sz="2400" b="1" dirty="0">
                <a:solidFill>
                  <a:prstClr val="black"/>
                </a:solidFill>
                <a:highlight>
                  <a:srgbClr val="C0C0C0"/>
                </a:highlight>
                <a:ea typeface="+mj-ea"/>
                <a:cs typeface="+mj-cs"/>
              </a:rPr>
              <a:t>Défi 3 :</a:t>
            </a:r>
          </a:p>
          <a:p>
            <a:pPr marL="0" indent="0">
              <a:buNone/>
            </a:pPr>
            <a:r>
              <a:rPr lang="fr-FR" sz="2400" b="1" dirty="0">
                <a:solidFill>
                  <a:prstClr val="black"/>
                </a:solidFill>
                <a:ea typeface="+mj-ea"/>
                <a:cs typeface="+mj-cs"/>
              </a:rPr>
              <a:t>Calcule le prix des vacances pour une famille puis remplis le chèque que la famille devra donner pour payer.</a:t>
            </a:r>
          </a:p>
          <a:p>
            <a:pPr marL="0" indent="0">
              <a:buNone/>
            </a:pPr>
            <a:r>
              <a:rPr lang="fr-FR" sz="2400" dirty="0">
                <a:solidFill>
                  <a:prstClr val="black"/>
                </a:solidFill>
                <a:ea typeface="+mj-ea"/>
                <a:cs typeface="+mj-cs"/>
              </a:rPr>
              <a:t> </a:t>
            </a:r>
          </a:p>
          <a:p>
            <a:pPr marL="0" indent="0" algn="ctr">
              <a:buNone/>
            </a:pPr>
            <a:endParaRPr lang="fr-FR" sz="1600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7A6BDCA-DEDF-4D3A-B7EA-FAF13A7E19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9672" y="2852936"/>
            <a:ext cx="6705600" cy="2559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83534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C223D813-6A59-4F24-802A-E0632B1926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131" y="2276872"/>
            <a:ext cx="8827738" cy="2938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42594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CD9FB7-4800-465B-A485-EB3CB23D0B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pPr algn="l"/>
            <a:br>
              <a:rPr lang="fr-FR" sz="1100" dirty="0"/>
            </a:br>
            <a:br>
              <a:rPr lang="fr-FR" sz="1100" dirty="0"/>
            </a:br>
            <a:br>
              <a:rPr lang="fr-FR" sz="1100" dirty="0"/>
            </a:br>
            <a:r>
              <a:rPr lang="fr-FR" sz="1100" dirty="0"/>
              <a:t> </a:t>
            </a:r>
            <a:r>
              <a:rPr lang="fr-FR" b="1" dirty="0">
                <a:solidFill>
                  <a:srgbClr val="00B0F0"/>
                </a:solidFill>
              </a:rPr>
              <a:t>La réservation</a:t>
            </a:r>
            <a:br>
              <a:rPr lang="fr-FR" sz="1100" b="1" dirty="0"/>
            </a:br>
            <a:endParaRPr lang="fr-FR" sz="1100" b="1" dirty="0"/>
          </a:p>
        </p:txBody>
      </p:sp>
      <p:sp>
        <p:nvSpPr>
          <p:cNvPr id="4" name="Espace réservé du contenu 2">
            <a:extLst>
              <a:ext uri="{FF2B5EF4-FFF2-40B4-BE49-F238E27FC236}">
                <a16:creationId xmlns:a16="http://schemas.microsoft.com/office/drawing/2014/main" id="{CEE75AD4-11FE-4064-862F-63F226D78CBE}"/>
              </a:ext>
            </a:extLst>
          </p:cNvPr>
          <p:cNvSpPr txBox="1">
            <a:spLocks/>
          </p:cNvSpPr>
          <p:nvPr/>
        </p:nvSpPr>
        <p:spPr>
          <a:xfrm>
            <a:off x="457200" y="1600200"/>
            <a:ext cx="8229600" cy="55732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fr-FR" sz="900" dirty="0">
              <a:solidFill>
                <a:prstClr val="black"/>
              </a:solidFill>
              <a:ea typeface="+mj-ea"/>
              <a:cs typeface="+mj-cs"/>
            </a:endParaRPr>
          </a:p>
          <a:p>
            <a:pPr marL="0" indent="0">
              <a:buFont typeface="Arial" pitchFamily="34" charset="0"/>
              <a:buNone/>
            </a:pPr>
            <a:r>
              <a:rPr lang="fr-FR" sz="2400" dirty="0">
                <a:solidFill>
                  <a:prstClr val="black"/>
                </a:solidFill>
                <a:ea typeface="+mj-ea"/>
                <a:cs typeface="+mj-cs"/>
              </a:rPr>
              <a:t>Lis ce courrier </a:t>
            </a:r>
          </a:p>
          <a:p>
            <a:pPr marL="0" indent="0">
              <a:buFont typeface="Arial" pitchFamily="34" charset="0"/>
              <a:buNone/>
            </a:pPr>
            <a:r>
              <a:rPr lang="fr-FR" sz="2400" dirty="0">
                <a:solidFill>
                  <a:prstClr val="black"/>
                </a:solidFill>
                <a:ea typeface="+mj-ea"/>
                <a:cs typeface="+mj-cs"/>
              </a:rPr>
              <a:t>de réservation.</a:t>
            </a:r>
          </a:p>
          <a:p>
            <a:pPr marL="0" indent="0">
              <a:buFont typeface="Arial" pitchFamily="34" charset="0"/>
              <a:buNone/>
            </a:pPr>
            <a:endParaRPr lang="fr-FR" sz="2400" b="1" dirty="0">
              <a:solidFill>
                <a:prstClr val="black"/>
              </a:solidFill>
              <a:ea typeface="+mj-ea"/>
              <a:cs typeface="+mj-cs"/>
            </a:endParaRPr>
          </a:p>
          <a:p>
            <a:pPr marL="0" indent="0">
              <a:buFont typeface="Arial" pitchFamily="34" charset="0"/>
              <a:buNone/>
            </a:pPr>
            <a:endParaRPr lang="fr-FR" sz="2400" b="1" dirty="0">
              <a:solidFill>
                <a:prstClr val="black"/>
              </a:solidFill>
              <a:ea typeface="+mj-ea"/>
              <a:cs typeface="+mj-cs"/>
            </a:endParaRPr>
          </a:p>
          <a:p>
            <a:pPr marL="0" indent="0">
              <a:buFont typeface="Arial" pitchFamily="34" charset="0"/>
              <a:buNone/>
            </a:pPr>
            <a:endParaRPr lang="fr-FR" sz="2400" b="1" dirty="0">
              <a:solidFill>
                <a:prstClr val="black"/>
              </a:solidFill>
              <a:ea typeface="+mj-ea"/>
              <a:cs typeface="+mj-cs"/>
            </a:endParaRPr>
          </a:p>
          <a:p>
            <a:pPr marL="0" indent="0">
              <a:buFont typeface="Arial" pitchFamily="34" charset="0"/>
              <a:buNone/>
            </a:pPr>
            <a:endParaRPr lang="fr-FR" sz="2400" b="1" dirty="0">
              <a:solidFill>
                <a:prstClr val="black"/>
              </a:solidFill>
              <a:highlight>
                <a:srgbClr val="C0C0C0"/>
              </a:highlight>
              <a:ea typeface="+mj-ea"/>
              <a:cs typeface="+mj-cs"/>
            </a:endParaRPr>
          </a:p>
          <a:p>
            <a:pPr marL="0" indent="0">
              <a:buFont typeface="Arial" pitchFamily="34" charset="0"/>
              <a:buNone/>
            </a:pPr>
            <a:endParaRPr lang="fr-FR" sz="2400" b="1" dirty="0">
              <a:solidFill>
                <a:prstClr val="black"/>
              </a:solidFill>
              <a:highlight>
                <a:srgbClr val="C0C0C0"/>
              </a:highlight>
              <a:ea typeface="+mj-ea"/>
              <a:cs typeface="+mj-cs"/>
            </a:endParaRPr>
          </a:p>
          <a:p>
            <a:pPr marL="0" indent="0">
              <a:buFont typeface="Arial" pitchFamily="34" charset="0"/>
              <a:buNone/>
            </a:pPr>
            <a:endParaRPr lang="fr-FR" sz="2400" b="1" dirty="0">
              <a:solidFill>
                <a:prstClr val="black"/>
              </a:solidFill>
              <a:highlight>
                <a:srgbClr val="C0C0C0"/>
              </a:highlight>
              <a:ea typeface="+mj-ea"/>
              <a:cs typeface="+mj-cs"/>
            </a:endParaRPr>
          </a:p>
          <a:p>
            <a:pPr marL="0" indent="0">
              <a:buFont typeface="Arial" pitchFamily="34" charset="0"/>
              <a:buNone/>
            </a:pPr>
            <a:r>
              <a:rPr lang="fr-FR" sz="2400" dirty="0">
                <a:solidFill>
                  <a:prstClr val="black"/>
                </a:solidFill>
                <a:ea typeface="+mj-ea"/>
                <a:cs typeface="+mj-cs"/>
              </a:rPr>
              <a:t> </a:t>
            </a:r>
          </a:p>
          <a:p>
            <a:pPr marL="0" indent="0" algn="ctr">
              <a:buFont typeface="Arial" pitchFamily="34" charset="0"/>
              <a:buNone/>
            </a:pPr>
            <a:endParaRPr lang="fr-FR" sz="1600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B83B7FE9-AA09-4789-B951-67D57B98C1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71557" y="190333"/>
            <a:ext cx="5715294" cy="6477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8673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A723DF23-BC95-4790-B56C-EFC46D0E5D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37112"/>
          </a:xfrm>
        </p:spPr>
        <p:txBody>
          <a:bodyPr>
            <a:normAutofit/>
          </a:bodyPr>
          <a:lstStyle/>
          <a:p>
            <a:pPr marL="0" indent="0">
              <a:buFont typeface="Arial" pitchFamily="34" charset="0"/>
              <a:buNone/>
            </a:pPr>
            <a:r>
              <a:rPr lang="fr-FR" sz="2800" b="1" dirty="0">
                <a:solidFill>
                  <a:prstClr val="black"/>
                </a:solidFill>
                <a:highlight>
                  <a:srgbClr val="C0C0C0"/>
                </a:highlight>
                <a:ea typeface="+mj-ea"/>
                <a:cs typeface="+mj-cs"/>
              </a:rPr>
              <a:t>Défi 4 :</a:t>
            </a:r>
          </a:p>
          <a:p>
            <a:pPr marL="0" indent="0">
              <a:buNone/>
            </a:pPr>
            <a:r>
              <a:rPr lang="fr-FR" sz="2000" b="1" dirty="0">
                <a:solidFill>
                  <a:schemeClr val="tx1"/>
                </a:solidFill>
              </a:rPr>
              <a:t>Dans les phrases, colorie le verbe en rouge, le sujet en bleu et les compléments </a:t>
            </a:r>
            <a:r>
              <a:rPr lang="fr-FR" sz="2000" b="1">
                <a:solidFill>
                  <a:schemeClr val="tx1"/>
                </a:solidFill>
              </a:rPr>
              <a:t>en jaune. </a:t>
            </a:r>
            <a:endParaRPr lang="fr-FR" sz="2000" dirty="0">
              <a:solidFill>
                <a:schemeClr val="tx1"/>
              </a:solidFill>
            </a:endParaRPr>
          </a:p>
          <a:p>
            <a:r>
              <a:rPr lang="fr-FR" sz="2400" dirty="0">
                <a:solidFill>
                  <a:schemeClr val="tx1"/>
                </a:solidFill>
              </a:rPr>
              <a:t>La semaine dernière, nous avons reçu le montant de votre réservation.</a:t>
            </a:r>
          </a:p>
          <a:p>
            <a:endParaRPr lang="fr-FR" sz="2400" dirty="0">
              <a:solidFill>
                <a:schemeClr val="tx1"/>
              </a:solidFill>
            </a:endParaRPr>
          </a:p>
          <a:p>
            <a:r>
              <a:rPr lang="fr-FR" sz="2400" dirty="0">
                <a:solidFill>
                  <a:schemeClr val="tx1"/>
                </a:solidFill>
              </a:rPr>
              <a:t>Nous avons réservé un emplacement pour ces deux semaines.</a:t>
            </a:r>
          </a:p>
          <a:p>
            <a:endParaRPr lang="fr-FR" sz="2400" dirty="0">
              <a:solidFill>
                <a:schemeClr val="tx1"/>
              </a:solidFill>
            </a:endParaRPr>
          </a:p>
          <a:p>
            <a:r>
              <a:rPr lang="fr-FR" sz="2400" dirty="0">
                <a:solidFill>
                  <a:schemeClr val="tx1"/>
                </a:solidFill>
              </a:rPr>
              <a:t>Ces deux semaines seront certainement vos plus belles vacances.</a:t>
            </a:r>
          </a:p>
          <a:p>
            <a:endParaRPr lang="fr-FR" sz="2400" dirty="0"/>
          </a:p>
          <a:p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1271993596"/>
      </p:ext>
    </p:extLst>
  </p:cSld>
  <p:clrMapOvr>
    <a:masterClrMapping/>
  </p:clrMapOvr>
</p:sld>
</file>

<file path=ppt/theme/theme1.xml><?xml version="1.0" encoding="utf-8"?>
<a:theme xmlns:a="http://schemas.openxmlformats.org/drawingml/2006/main" name="Base">
  <a:themeElements>
    <a:clrScheme name="Base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e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e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cquiredFrom xmlns="6d93d202-47fc-4405-873a-cab67cc5f1b2" xsi:nil="true"/>
    <IsSearchable xmlns="6d93d202-47fc-4405-873a-cab67cc5f1b2">true</IsSearchable>
    <EditorialStatus xmlns="6d93d202-47fc-4405-873a-cab67cc5f1b2">Complete</EditorialStatus>
    <OriginAsset xmlns="6d93d202-47fc-4405-873a-cab67cc5f1b2" xsi:nil="true"/>
    <ThumbnailAssetId xmlns="6d93d202-47fc-4405-873a-cab67cc5f1b2" xsi:nil="true"/>
    <TrustLevel xmlns="6d93d202-47fc-4405-873a-cab67cc5f1b2">3 Community New</TrustLevel>
    <MarketSpecific xmlns="6d93d202-47fc-4405-873a-cab67cc5f1b2">true</MarketSpecific>
    <TPNamespace xmlns="6d93d202-47fc-4405-873a-cab67cc5f1b2" xsi:nil="true"/>
    <DirectSourceMarket xmlns="6d93d202-47fc-4405-873a-cab67cc5f1b2">english</DirectSourceMarket>
    <MachineTranslated xmlns="6d93d202-47fc-4405-873a-cab67cc5f1b2">false</MachineTranslated>
    <PlannedPubDate xmlns="6d93d202-47fc-4405-873a-cab67cc5f1b2" xsi:nil="true"/>
    <SubmitterId xmlns="6d93d202-47fc-4405-873a-cab67cc5f1b2">9c60ae39-ee33-43c2-b863-454968d0f2cc</SubmitterId>
    <Downloads xmlns="6d93d202-47fc-4405-873a-cab67cc5f1b2">0</Downloads>
    <OriginalSourceMarket xmlns="6d93d202-47fc-4405-873a-cab67cc5f1b2">english</OriginalSourceMarket>
    <PublishTargets xmlns="6d93d202-47fc-4405-873a-cab67cc5f1b2">OfficeOnline</PublishTargets>
    <ArtSampleDocs xmlns="6d93d202-47fc-4405-873a-cab67cc5f1b2" xsi:nil="true"/>
    <ApprovalLog xmlns="6d93d202-47fc-4405-873a-cab67cc5f1b2" xsi:nil="true"/>
    <ApprovalStatus xmlns="6d93d202-47fc-4405-873a-cab67cc5f1b2">InProgress</ApprovalStatus>
    <TPComponent xmlns="6d93d202-47fc-4405-873a-cab67cc5f1b2">PPTFiles</TPComponent>
    <EditorialTags xmlns="6d93d202-47fc-4405-873a-cab67cc5f1b2" xsi:nil="true"/>
    <TPExecutable xmlns="6d93d202-47fc-4405-873a-cab67cc5f1b2" xsi:nil="true"/>
    <LastHandOff xmlns="6d93d202-47fc-4405-873a-cab67cc5f1b2" xsi:nil="true"/>
    <BusinessGroup xmlns="6d93d202-47fc-4405-873a-cab67cc5f1b2" xsi:nil="true"/>
    <TPAppVersion xmlns="6d93d202-47fc-4405-873a-cab67cc5f1b2">12</TPAppVersion>
    <VoteCount xmlns="6d93d202-47fc-4405-873a-cab67cc5f1b2" xsi:nil="true"/>
    <APAuthor xmlns="6d93d202-47fc-4405-873a-cab67cc5f1b2">
      <UserInfo>
        <DisplayName>_o14migrate</DisplayName>
        <AccountId>266</AccountId>
        <AccountType/>
      </UserInfo>
    </APAuthor>
    <TPCommandLine xmlns="6d93d202-47fc-4405-873a-cab67cc5f1b2">{PP} /n {FilePath}</TPCommandLine>
    <UACurrentWords xmlns="6d93d202-47fc-4405-873a-cab67cc5f1b2" xsi:nil="true"/>
    <AssetId xmlns="6d93d202-47fc-4405-873a-cab67cc5f1b2">TP030007503</AssetId>
    <Manager xmlns="6d93d202-47fc-4405-873a-cab67cc5f1b2" xsi:nil="true"/>
    <NumericId xmlns="6d93d202-47fc-4405-873a-cab67cc5f1b2">-1</NumericId>
    <Component xmlns="64acb2c5-0a2b-4bda-bd34-58e36cbb80d2" xsi:nil="true"/>
    <HandoffToMSDN xmlns="6d93d202-47fc-4405-873a-cab67cc5f1b2" xsi:nil="true"/>
    <Markets xmlns="6d93d202-47fc-4405-873a-cab67cc5f1b2">
      <Value>2</Value>
    </Markets>
    <UALocComments xmlns="6d93d202-47fc-4405-873a-cab67cc5f1b2" xsi:nil="true"/>
    <UALocRecommendation xmlns="6d93d202-47fc-4405-873a-cab67cc5f1b2">Localize</UALocRecommendation>
    <AssetStart xmlns="6d93d202-47fc-4405-873a-cab67cc5f1b2">2010-04-16T14:19:12+00:00</AssetStart>
    <CrawlForDependencies xmlns="6d93d202-47fc-4405-873a-cab67cc5f1b2">false</CrawlForDependencies>
    <LastModifiedDateTime xmlns="6d93d202-47fc-4405-873a-cab67cc5f1b2" xsi:nil="true"/>
    <LastPublishResultLookup xmlns="6d93d202-47fc-4405-873a-cab67cc5f1b2" xsi:nil="true"/>
    <PublishStatusLookup xmlns="6d93d202-47fc-4405-873a-cab67cc5f1b2">
      <Value>328462</Value>
      <Value>502578</Value>
    </PublishStatusLookup>
    <AverageRating xmlns="6d93d202-47fc-4405-873a-cab67cc5f1b2" xsi:nil="true"/>
    <CSXUpdate xmlns="6d93d202-47fc-4405-873a-cab67cc5f1b2">false</CSXUpdate>
    <UAProjectedTotalWords xmlns="6d93d202-47fc-4405-873a-cab67cc5f1b2" xsi:nil="true"/>
    <AssetExpire xmlns="6d93d202-47fc-4405-873a-cab67cc5f1b2">2100-01-01T00:00:00+00:00</AssetExpire>
    <AssetType xmlns="6d93d202-47fc-4405-873a-cab67cc5f1b2">TP</AssetType>
    <IntlLangReviewDate xmlns="6d93d202-47fc-4405-873a-cab67cc5f1b2" xsi:nil="true"/>
    <TPFriendlyName xmlns="6d93d202-47fc-4405-873a-cab67cc5f1b2">Thème vacances - Serviette de bain</TPFriendlyName>
    <IntlLangReview xmlns="6d93d202-47fc-4405-873a-cab67cc5f1b2" xsi:nil="true"/>
    <OOCacheId xmlns="6d93d202-47fc-4405-873a-cab67cc5f1b2" xsi:nil="true"/>
    <PolicheckWords xmlns="6d93d202-47fc-4405-873a-cab67cc5f1b2" xsi:nil="true"/>
    <TemplateStatus xmlns="6d93d202-47fc-4405-873a-cab67cc5f1b2">Complete</TemplateStatus>
    <CSXSubmissionMarket xmlns="6d93d202-47fc-4405-873a-cab67cc5f1b2" xsi:nil="true"/>
    <FriendlyTitle xmlns="6d93d202-47fc-4405-873a-cab67cc5f1b2" xsi:nil="true"/>
    <TPLaunchHelpLinkType xmlns="6d93d202-47fc-4405-873a-cab67cc5f1b2" xsi:nil="true"/>
    <Providers xmlns="6d93d202-47fc-4405-873a-cab67cc5f1b2" xsi:nil="true"/>
    <SourceTitle xmlns="6d93d202-47fc-4405-873a-cab67cc5f1b2">Thème vacances - Serviette de bain</SourceTitle>
    <TemplateTemplateType xmlns="6d93d202-47fc-4405-873a-cab67cc5f1b2">PowerPoint 12 Default</TemplateTemplateType>
    <TimesCloned xmlns="6d93d202-47fc-4405-873a-cab67cc5f1b2" xsi:nil="true"/>
    <ClipArtFilename xmlns="6d93d202-47fc-4405-873a-cab67cc5f1b2" xsi:nil="true"/>
    <APDescription xmlns="6d93d202-47fc-4405-873a-cab67cc5f1b2" xsi:nil="true"/>
    <TPApplication xmlns="6d93d202-47fc-4405-873a-cab67cc5f1b2">PowerPoint</TPApplication>
    <CSXHash xmlns="6d93d202-47fc-4405-873a-cab67cc5f1b2">6q/nHjyq9hwzewXyKef3kYXv2U4=</CSXHash>
    <PrimaryImageGen xmlns="6d93d202-47fc-4405-873a-cab67cc5f1b2">true</PrimaryImageGen>
    <ContentItem xmlns="6d93d202-47fc-4405-873a-cab67cc5f1b2" xsi:nil="true"/>
    <IsDeleted xmlns="6d93d202-47fc-4405-873a-cab67cc5f1b2">false</IsDeleted>
    <ShowIn xmlns="6d93d202-47fc-4405-873a-cab67cc5f1b2">Show everywhere</ShowIn>
    <BugNumber xmlns="6d93d202-47fc-4405-873a-cab67cc5f1b2" xsi:nil="true"/>
    <LegacyData xmlns="6d93d202-47fc-4405-873a-cab67cc5f1b2">ListingID:;Manager:;BuildStatus:Publish Passed;MockupPath:</LegacyData>
    <TPLaunchHelpLink xmlns="6d93d202-47fc-4405-873a-cab67cc5f1b2" xsi:nil="true"/>
    <Milestone xmlns="6d93d202-47fc-4405-873a-cab67cc5f1b2" xsi:nil="true"/>
    <UANotes xmlns="6d93d202-47fc-4405-873a-cab67cc5f1b2" xsi:nil="true"/>
    <Description0 xmlns="64acb2c5-0a2b-4bda-bd34-58e36cbb80d2" xsi:nil="true"/>
    <IntlLangReviewer xmlns="6d93d202-47fc-4405-873a-cab67cc5f1b2" xsi:nil="true"/>
    <IntlLocPriority xmlns="6d93d202-47fc-4405-873a-cab67cc5f1b2" xsi:nil="true"/>
    <OpenTemplate xmlns="6d93d202-47fc-4405-873a-cab67cc5f1b2">true</OpenTemplate>
    <Provider xmlns="6d93d202-47fc-4405-873a-cab67cc5f1b2" xsi:nil="true"/>
    <CSXSubmissionDate xmlns="6d93d202-47fc-4405-873a-cab67cc5f1b2">2009-10-11T07:00:00+00:00</CSXSubmissionDate>
    <TPClientViewer xmlns="6d93d202-47fc-4405-873a-cab67cc5f1b2" xsi:nil="true"/>
    <DSATActionTaken xmlns="6d93d202-47fc-4405-873a-cab67cc5f1b2" xsi:nil="true"/>
    <APEditor xmlns="6d93d202-47fc-4405-873a-cab67cc5f1b2">
      <UserInfo>
        <DisplayName>_o14migrate</DisplayName>
        <AccountId>266</AccountId>
        <AccountType/>
      </UserInfo>
    </APEditor>
    <TPInstallLocation xmlns="6d93d202-47fc-4405-873a-cab67cc5f1b2">{My Templates}</TPInstallLocation>
    <OutputCachingOn xmlns="6d93d202-47fc-4405-873a-cab67cc5f1b2">false</OutputCachingOn>
    <ParentAssetId xmlns="6d93d202-47fc-4405-873a-cab67cc5f1b2" xsi:nil="true"/>
    <LocManualTestRequired xmlns="6d93d202-47fc-4405-873a-cab67cc5f1b2">false</LocManualTestRequired>
    <LocalizationTagsTaxHTField0 xmlns="6d93d202-47fc-4405-873a-cab67cc5f1b2">
      <Terms xmlns="http://schemas.microsoft.com/office/infopath/2007/PartnerControls"/>
    </LocalizationTagsTaxHTField0>
    <CampaignTagsTaxHTField0 xmlns="6d93d202-47fc-4405-873a-cab67cc5f1b2">
      <Terms xmlns="http://schemas.microsoft.com/office/infopath/2007/PartnerControls"/>
    </CampaignTagsTaxHTField0>
    <LocLastLocAttemptVersionLookup xmlns="6d93d202-47fc-4405-873a-cab67cc5f1b2">169925</LocLastLocAttemptVersionLookup>
    <InternalTagsTaxHTField0 xmlns="6d93d202-47fc-4405-873a-cab67cc5f1b2">
      <Terms xmlns="http://schemas.microsoft.com/office/infopath/2007/PartnerControls"/>
    </InternalTagsTaxHTField0>
    <LocRecommendedHandoff xmlns="6d93d202-47fc-4405-873a-cab67cc5f1b2" xsi:nil="true"/>
    <BlockPublish xmlns="6d93d202-47fc-4405-873a-cab67cc5f1b2">false</BlockPublish>
    <LocComments xmlns="6d93d202-47fc-4405-873a-cab67cc5f1b2" xsi:nil="true"/>
    <TaxCatchAll xmlns="6d93d202-47fc-4405-873a-cab67cc5f1b2"/>
    <OriginalRelease xmlns="6d93d202-47fc-4405-873a-cab67cc5f1b2">14</OriginalRelease>
    <RecommendationsModifier xmlns="6d93d202-47fc-4405-873a-cab67cc5f1b2" xsi:nil="true"/>
    <ScenarioTagsTaxHTField0 xmlns="6d93d202-47fc-4405-873a-cab67cc5f1b2">
      <Terms xmlns="http://schemas.microsoft.com/office/infopath/2007/PartnerControls"/>
    </ScenarioTagsTaxHTField0>
    <FeatureTagsTaxHTField0 xmlns="6d93d202-47fc-4405-873a-cab67cc5f1b2">
      <Terms xmlns="http://schemas.microsoft.com/office/infopath/2007/PartnerControls"/>
    </FeatureTagsTaxHTField0>
    <LocMarketGroupTiers2 xmlns="6d93d202-47fc-4405-873a-cab67cc5f1b2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9924D1ECC420D47A2456556BC94F7370400BDF4491DEA4973499845289601F88B9F" ma:contentTypeVersion="55" ma:contentTypeDescription="Create a new document." ma:contentTypeScope="" ma:versionID="41eb558a2b826e6e4f9defd990175bec">
  <xsd:schema xmlns:xsd="http://www.w3.org/2001/XMLSchema" xmlns:xs="http://www.w3.org/2001/XMLSchema" xmlns:p="http://schemas.microsoft.com/office/2006/metadata/properties" xmlns:ns2="6d93d202-47fc-4405-873a-cab67cc5f1b2" xmlns:ns3="64acb2c5-0a2b-4bda-bd34-58e36cbb80d2" targetNamespace="http://schemas.microsoft.com/office/2006/metadata/properties" ma:root="true" ma:fieldsID="19deea0185cf7bc57eee9b90b1ba2ace" ns2:_="" ns3:_="">
    <xsd:import namespace="6d93d202-47fc-4405-873a-cab67cc5f1b2"/>
    <xsd:import namespace="64acb2c5-0a2b-4bda-bd34-58e36cbb80d2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  <xsd:element ref="ns3:Description0" minOccurs="0"/>
                <xsd:element ref="ns3:Compone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93d202-47fc-4405-873a-cab67cc5f1b2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0:00:00Z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dc79c007-7f28-4db9-9ba1-525d19a3279b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80C6DD30-196A-4C6B-B1BF-A43F3B8ACD4F}" ma:internalName="CSXSubmissionMarket" ma:readOnly="false" ma:showField="MarketName" ma:web="6d93d202-47fc-4405-873a-cab67cc5f1b2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bb16b974-ed24-4278-8820-8e232d38904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7E2D4CA2-442A-4FDA-AA57-71B8C7B2C53C}" ma:internalName="InProjectListLookup" ma:readOnly="true" ma:showField="InProjectList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fd9a49dc-3dbf-4047-b62d-1d587abe7b40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7E2D4CA2-442A-4FDA-AA57-71B8C7B2C53C}" ma:internalName="LastCompleteVersionLookup" ma:readOnly="true" ma:showField="LastCompleteVersion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7E2D4CA2-442A-4FDA-AA57-71B8C7B2C53C}" ma:internalName="LastPreviewErrorLookup" ma:readOnly="true" ma:showField="LastPreviewError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7E2D4CA2-442A-4FDA-AA57-71B8C7B2C53C}" ma:internalName="LastPreviewResultLookup" ma:readOnly="true" ma:showField="LastPreviewResult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7E2D4CA2-442A-4FDA-AA57-71B8C7B2C53C}" ma:internalName="LastPreviewAttemptDateLookup" ma:readOnly="true" ma:showField="LastPreviewAttemptDate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7E2D4CA2-442A-4FDA-AA57-71B8C7B2C53C}" ma:internalName="LastPreviewedByLookup" ma:readOnly="true" ma:showField="LastPreviewedBy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7E2D4CA2-442A-4FDA-AA57-71B8C7B2C53C}" ma:internalName="LastPreviewTimeLookup" ma:readOnly="true" ma:showField="LastPreviewTime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7E2D4CA2-442A-4FDA-AA57-71B8C7B2C53C}" ma:internalName="LastPreviewVersionLookup" ma:readOnly="true" ma:showField="LastPreviewVersion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7E2D4CA2-442A-4FDA-AA57-71B8C7B2C53C}" ma:internalName="LastPublishErrorLookup" ma:readOnly="true" ma:showField="LastPublishError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7E2D4CA2-442A-4FDA-AA57-71B8C7B2C53C}" ma:internalName="LastPublishResultLookup" ma:readOnly="true" ma:showField="LastPublishResult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7E2D4CA2-442A-4FDA-AA57-71B8C7B2C53C}" ma:internalName="LastPublishAttemptDateLookup" ma:readOnly="true" ma:showField="LastPublishAttemptDate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7E2D4CA2-442A-4FDA-AA57-71B8C7B2C53C}" ma:internalName="LastPublishedByLookup" ma:readOnly="true" ma:showField="LastPublishedBy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7E2D4CA2-442A-4FDA-AA57-71B8C7B2C53C}" ma:internalName="LastPublishTimeLookup" ma:readOnly="true" ma:showField="LastPublishTime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7E2D4CA2-442A-4FDA-AA57-71B8C7B2C53C}" ma:internalName="LastPublishVersionLookup" ma:readOnly="true" ma:showField="LastPublishVersion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4CDE398E-75A7-4993-8C61-2BFD31F64754}" ma:internalName="LocLastLocAttemptVersionLookup" ma:readOnly="false" ma:showField="LastLocAttemptVersion" ma:web="6d93d202-47fc-4405-873a-cab67cc5f1b2">
      <xsd:simpleType>
        <xsd:restriction base="dms:Lookup"/>
      </xsd:simpleType>
    </xsd:element>
    <xsd:element name="LocLastLocAttemptVersionTypeLookup" ma:index="72" nillable="true" ma:displayName="Loc Last Loc Attempt Version Type" ma:default="" ma:list="{4CDE398E-75A7-4993-8C61-2BFD31F64754}" ma:internalName="LocLastLocAttemptVersionTypeLookup" ma:readOnly="true" ma:showField="LastLocAttemptVersionType" ma:web="6d93d202-47fc-4405-873a-cab67cc5f1b2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4CDE398E-75A7-4993-8C61-2BFD31F64754}" ma:internalName="LocNewPublishedVersionLookup" ma:readOnly="true" ma:showField="NewPublishedVersion" ma:web="6d93d202-47fc-4405-873a-cab67cc5f1b2">
      <xsd:simpleType>
        <xsd:restriction base="dms:Lookup"/>
      </xsd:simpleType>
    </xsd:element>
    <xsd:element name="LocOverallHandbackStatusLookup" ma:index="76" nillable="true" ma:displayName="Loc Overall Handback Status" ma:default="" ma:list="{4CDE398E-75A7-4993-8C61-2BFD31F64754}" ma:internalName="LocOverallHandbackStatusLookup" ma:readOnly="true" ma:showField="OverallHandbackStatus" ma:web="6d93d202-47fc-4405-873a-cab67cc5f1b2">
      <xsd:simpleType>
        <xsd:restriction base="dms:Lookup"/>
      </xsd:simpleType>
    </xsd:element>
    <xsd:element name="LocOverallLocStatusLookup" ma:index="77" nillable="true" ma:displayName="Loc Overall Localize Status" ma:default="" ma:list="{4CDE398E-75A7-4993-8C61-2BFD31F64754}" ma:internalName="LocOverallLocStatusLookup" ma:readOnly="true" ma:showField="OverallLocStatus" ma:web="6d93d202-47fc-4405-873a-cab67cc5f1b2">
      <xsd:simpleType>
        <xsd:restriction base="dms:Lookup"/>
      </xsd:simpleType>
    </xsd:element>
    <xsd:element name="LocOverallPreviewStatusLookup" ma:index="78" nillable="true" ma:displayName="Loc Overall Preview Status" ma:default="" ma:list="{4CDE398E-75A7-4993-8C61-2BFD31F64754}" ma:internalName="LocOverallPreviewStatusLookup" ma:readOnly="true" ma:showField="OverallPreviewStatus" ma:web="6d93d202-47fc-4405-873a-cab67cc5f1b2">
      <xsd:simpleType>
        <xsd:restriction base="dms:Lookup"/>
      </xsd:simpleType>
    </xsd:element>
    <xsd:element name="LocOverallPublishStatusLookup" ma:index="79" nillable="true" ma:displayName="Loc Overall Publish Status" ma:default="" ma:list="{4CDE398E-75A7-4993-8C61-2BFD31F64754}" ma:internalName="LocOverallPublishStatusLookup" ma:readOnly="true" ma:showField="OverallPublishStatus" ma:web="6d93d202-47fc-4405-873a-cab67cc5f1b2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4CDE398E-75A7-4993-8C61-2BFD31F64754}" ma:internalName="LocProcessedForHandoffsLookup" ma:readOnly="true" ma:showField="ProcessedForHandoffs" ma:web="6d93d202-47fc-4405-873a-cab67cc5f1b2">
      <xsd:simpleType>
        <xsd:restriction base="dms:Lookup"/>
      </xsd:simpleType>
    </xsd:element>
    <xsd:element name="LocProcessedForMarketsLookup" ma:index="82" nillable="true" ma:displayName="Loc Processed For Markets" ma:default="" ma:list="{4CDE398E-75A7-4993-8C61-2BFD31F64754}" ma:internalName="LocProcessedForMarketsLookup" ma:readOnly="true" ma:showField="ProcessedForMarkets" ma:web="6d93d202-47fc-4405-873a-cab67cc5f1b2">
      <xsd:simpleType>
        <xsd:restriction base="dms:Lookup"/>
      </xsd:simpleType>
    </xsd:element>
    <xsd:element name="LocPublishedDependentAssetsLookup" ma:index="83" nillable="true" ma:displayName="Loc Published Dependent Assets" ma:default="" ma:list="{4CDE398E-75A7-4993-8C61-2BFD31F64754}" ma:internalName="LocPublishedDependentAssetsLookup" ma:readOnly="true" ma:showField="PublishedDependentAssets" ma:web="6d93d202-47fc-4405-873a-cab67cc5f1b2">
      <xsd:simpleType>
        <xsd:restriction base="dms:Lookup"/>
      </xsd:simpleType>
    </xsd:element>
    <xsd:element name="LocPublishedLinkedAssetsLookup" ma:index="84" nillable="true" ma:displayName="Loc Published Linked Assets" ma:default="" ma:list="{4CDE398E-75A7-4993-8C61-2BFD31F64754}" ma:internalName="LocPublishedLinkedAssetsLookup" ma:readOnly="true" ma:showField="PublishedLinkedAssets" ma:web="6d93d202-47fc-4405-873a-cab67cc5f1b2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db560eb5-700a-4f94-8fda-b57de4261f12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80C6DD30-196A-4C6B-B1BF-A43F3B8ACD4F}" ma:internalName="Markets" ma:readOnly="false" ma:showField="MarketName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7E2D4CA2-442A-4FDA-AA57-71B8C7B2C53C}" ma:internalName="NumOfRatingsLookup" ma:readOnly="true" ma:showField="NumOfRatings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7E2D4CA2-442A-4FDA-AA57-71B8C7B2C53C}" ma:internalName="PublishStatusLookup" ma:readOnly="false" ma:showField="PublishStatus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6e3f7319-fb8f-4449-8902-000ab73a8566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11d213f5-ec09-44b6-a8be-9da225be7a8d}" ma:internalName="TaxCatchAll" ma:showField="CatchAllData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11d213f5-ec09-44b6-a8be-9da225be7a8d}" ma:internalName="TaxCatchAllLabel" ma:readOnly="true" ma:showField="CatchAllDataLabel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4acb2c5-0a2b-4bda-bd34-58e36cbb80d2" elementFormDefault="qualified">
    <xsd:import namespace="http://schemas.microsoft.com/office/2006/documentManagement/types"/>
    <xsd:import namespace="http://schemas.microsoft.com/office/infopath/2007/PartnerControls"/>
    <xsd:element name="Description0" ma:index="134" nillable="true" ma:displayName="Description" ma:internalName="Description0">
      <xsd:simpleType>
        <xsd:restriction base="dms:Note"/>
      </xsd:simpleType>
    </xsd:element>
    <xsd:element name="Component" ma:index="135" nillable="true" ma:displayName="Component" ma:internalName="Component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AFC2669E-97F1-4D08-B337-627AF1E3D2C2}">
  <ds:schemaRefs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64acb2c5-0a2b-4bda-bd34-58e36cbb80d2"/>
    <ds:schemaRef ds:uri="6d93d202-47fc-4405-873a-cab67cc5f1b2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37901504-4EB6-4833-B604-0544AA3A849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d93d202-47fc-4405-873a-cab67cc5f1b2"/>
    <ds:schemaRef ds:uri="64acb2c5-0a2b-4bda-bd34-58e36cbb80d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218F381-6081-4CA4-9362-4DFDF4A53A1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TM03457444[[fn=Base]]</Template>
  <TotalTime>1002</TotalTime>
  <Words>315</Words>
  <Application>Microsoft Office PowerPoint</Application>
  <PresentationFormat>Affichage à l'écran (4:3)</PresentationFormat>
  <Paragraphs>53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3" baseType="lpstr">
      <vt:lpstr>Arial</vt:lpstr>
      <vt:lpstr>Arial Black</vt:lpstr>
      <vt:lpstr>Calibri</vt:lpstr>
      <vt:lpstr>Corbel</vt:lpstr>
      <vt:lpstr>Base</vt:lpstr>
      <vt:lpstr>Les vacances de Laure et Liam</vt:lpstr>
      <vt:lpstr>Présentation PowerPoint</vt:lpstr>
      <vt:lpstr>                                                                                                    Où partent-ils en vacances ?  </vt:lpstr>
      <vt:lpstr>                                                                                                    Où partent-ils en vacances ?  </vt:lpstr>
      <vt:lpstr>                                                                          Combien coûteront ces vacances ?  </vt:lpstr>
      <vt:lpstr>Présentation PowerPoint</vt:lpstr>
      <vt:lpstr>    La réservation 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Dominique LEMAISTRE</dc:creator>
  <cp:lastModifiedBy>MH</cp:lastModifiedBy>
  <cp:revision>35</cp:revision>
  <dcterms:created xsi:type="dcterms:W3CDTF">2020-06-06T15:02:36Z</dcterms:created>
  <dcterms:modified xsi:type="dcterms:W3CDTF">2022-05-01T15:58:42Z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0x01010069924D1ECC420D47A2456556BC94F7370400BDF4491DEA4973499845289601F88B9F</vt:lpwstr>
  </property>
  <property fmtid="{D5CDD505-2E9C-101B-9397-08002B2CF9AE}" pid="3" name="Applications">
    <vt:lpwstr>53;#PowerPoint 12</vt:lpwstr>
  </property>
  <property fmtid="{D5CDD505-2E9C-101B-9397-08002B2CF9AE}" pid="4" name="Order">
    <vt:r8>8627700</vt:r8>
  </property>
  <property fmtid="{D5CDD505-2E9C-101B-9397-08002B2CF9AE}" pid="5" name="APTrustLevel">
    <vt:r8>3</vt:r8>
  </property>
</Properties>
</file>